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19"/>
  </p:notesMasterIdLst>
  <p:sldIdLst>
    <p:sldId id="256" r:id="rId2"/>
    <p:sldId id="288" r:id="rId3"/>
    <p:sldId id="305" r:id="rId4"/>
    <p:sldId id="261" r:id="rId5"/>
    <p:sldId id="296" r:id="rId6"/>
    <p:sldId id="267" r:id="rId7"/>
    <p:sldId id="308" r:id="rId8"/>
    <p:sldId id="297" r:id="rId9"/>
    <p:sldId id="304" r:id="rId10"/>
    <p:sldId id="300" r:id="rId11"/>
    <p:sldId id="307" r:id="rId12"/>
    <p:sldId id="306" r:id="rId13"/>
    <p:sldId id="301" r:id="rId14"/>
    <p:sldId id="303" r:id="rId15"/>
    <p:sldId id="299" r:id="rId16"/>
    <p:sldId id="302" r:id="rId17"/>
    <p:sldId id="27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C08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C4F80A88-0439-40A4-8FF8-592034F107EF}">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634121-AA58-40D7-B5DF-F7332D9DA69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10"/>
    <p:restoredTop sz="90443"/>
  </p:normalViewPr>
  <p:slideViewPr>
    <p:cSldViewPr snapToGrid="0" snapToObjects="1">
      <p:cViewPr varScale="1">
        <p:scale>
          <a:sx n="104" d="100"/>
          <a:sy n="104" d="100"/>
        </p:scale>
        <p:origin x="-821" y="-82"/>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97001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8588311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8588311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8268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8588311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8588311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32887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371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8588311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8588311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81704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8588311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8588311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0867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 an Example</a:t>
            </a:r>
            <a:endParaRPr dirty="0"/>
          </a:p>
        </p:txBody>
      </p:sp>
    </p:spTree>
    <p:extLst>
      <p:ext uri="{BB962C8B-B14F-4D97-AF65-F5344CB8AC3E}">
        <p14:creationId xmlns:p14="http://schemas.microsoft.com/office/powerpoint/2010/main" xmlns="" val="4111403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c85883115e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c85883115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7536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97782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00215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8588311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8588311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9175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8588311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8588311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88997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519520" y="2016176"/>
            <a:ext cx="7469859" cy="1111147"/>
          </a:xfrm>
          <a:prstGeom prst="rect">
            <a:avLst/>
          </a:prstGeom>
        </p:spPr>
        <p:txBody>
          <a:bodyPr spcFirstLastPara="1" wrap="square" lIns="0" tIns="0" rIns="0" bIns="0" anchor="ctr" anchorCtr="0">
            <a:noAutofit/>
          </a:bodyPr>
          <a:lstStyle/>
          <a:p>
            <a:pPr lvl="0" algn="ctr"/>
            <a:r>
              <a:rPr lang="en-US" sz="3200" b="1" dirty="0">
                <a:solidFill>
                  <a:schemeClr val="tx1"/>
                </a:solidFill>
                <a:latin typeface="Al Nile" pitchFamily="2" charset="-78"/>
                <a:cs typeface="Al Nile" pitchFamily="2" charset="-78"/>
              </a:rPr>
              <a:t>MKT </a:t>
            </a:r>
            <a:r>
              <a:rPr lang="en-US" sz="4000" b="1" dirty="0">
                <a:solidFill>
                  <a:schemeClr val="tx1"/>
                </a:solidFill>
                <a:latin typeface="Al Nile" pitchFamily="2" charset="-78"/>
                <a:cs typeface="Al Nile" pitchFamily="2" charset="-78"/>
              </a:rPr>
              <a:t>6352</a:t>
            </a:r>
            <a:r>
              <a:rPr lang="en-US" sz="3200" b="1" dirty="0">
                <a:solidFill>
                  <a:schemeClr val="tx1"/>
                </a:solidFill>
                <a:latin typeface="Al Nile" pitchFamily="2" charset="-78"/>
                <a:cs typeface="Al Nile" pitchFamily="2" charset="-78"/>
              </a:rPr>
              <a:t/>
            </a:r>
            <a:br>
              <a:rPr lang="en-US" sz="3200" b="1" dirty="0">
                <a:solidFill>
                  <a:schemeClr val="tx1"/>
                </a:solidFill>
                <a:latin typeface="Al Nile" pitchFamily="2" charset="-78"/>
                <a:cs typeface="Al Nile" pitchFamily="2" charset="-78"/>
              </a:rPr>
            </a:br>
            <a:r>
              <a:rPr lang="en-US" sz="3200" b="1" dirty="0">
                <a:solidFill>
                  <a:schemeClr val="tx1"/>
                </a:solidFill>
                <a:latin typeface="Al Nile" pitchFamily="2" charset="-78"/>
                <a:cs typeface="Al Nile" pitchFamily="2" charset="-78"/>
              </a:rPr>
              <a:t>Marketing Web Analytics and Insights</a:t>
            </a:r>
            <a:r>
              <a:rPr lang="en-US" sz="2800" b="1" dirty="0">
                <a:solidFill>
                  <a:schemeClr val="tx1"/>
                </a:solidFill>
                <a:latin typeface="Al Nile" pitchFamily="2" charset="-78"/>
                <a:cs typeface="Al Nile" pitchFamily="2" charset="-78"/>
              </a:rPr>
              <a:t/>
            </a:r>
            <a:br>
              <a:rPr lang="en-US" sz="2800" b="1" dirty="0">
                <a:solidFill>
                  <a:schemeClr val="tx1"/>
                </a:solidFill>
                <a:latin typeface="Al Nile" pitchFamily="2" charset="-78"/>
                <a:cs typeface="Al Nile" pitchFamily="2" charset="-78"/>
              </a:rPr>
            </a:br>
            <a:endParaRPr sz="3200" b="1" dirty="0">
              <a:solidFill>
                <a:schemeClr val="tx1"/>
              </a:solidFill>
              <a:latin typeface="Al Nile" pitchFamily="2" charset="-78"/>
              <a:cs typeface="Al Nile" pitchFamily="2" charset="-78"/>
            </a:endParaRPr>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TextBox 10">
            <a:extLst>
              <a:ext uri="{FF2B5EF4-FFF2-40B4-BE49-F238E27FC236}">
                <a16:creationId xmlns:a16="http://schemas.microsoft.com/office/drawing/2014/main" xmlns="" id="{71AB1AF2-549F-8141-9B56-AE9077DCA996}"/>
              </a:ext>
            </a:extLst>
          </p:cNvPr>
          <p:cNvSpPr txBox="1"/>
          <p:nvPr/>
        </p:nvSpPr>
        <p:spPr>
          <a:xfrm>
            <a:off x="5124909" y="3264483"/>
            <a:ext cx="5200154" cy="1600438"/>
          </a:xfrm>
          <a:prstGeom prst="rect">
            <a:avLst/>
          </a:prstGeom>
          <a:noFill/>
        </p:spPr>
        <p:txBody>
          <a:bodyPr wrap="square" rtlCol="0">
            <a:spAutoFit/>
          </a:bodyPr>
          <a:lstStyle/>
          <a:p>
            <a:r>
              <a:rPr lang="en-US" dirty="0">
                <a:solidFill>
                  <a:schemeClr val="tx1"/>
                </a:solidFill>
              </a:rPr>
              <a:t>       Group No.4 : </a:t>
            </a:r>
            <a:r>
              <a:rPr lang="en-US" dirty="0">
                <a:solidFill>
                  <a:schemeClr val="accent4"/>
                </a:solidFill>
              </a:rPr>
              <a:t>kxb200050</a:t>
            </a:r>
            <a:r>
              <a:rPr lang="en-US" dirty="0">
                <a:solidFill>
                  <a:schemeClr val="tx1"/>
                </a:solidFill>
              </a:rPr>
              <a:t> Kruti Brahmbhatt</a:t>
            </a:r>
          </a:p>
          <a:p>
            <a:r>
              <a:rPr lang="en-US" dirty="0">
                <a:solidFill>
                  <a:schemeClr val="tx1"/>
                </a:solidFill>
              </a:rPr>
              <a:t>	          </a:t>
            </a:r>
            <a:r>
              <a:rPr lang="en-US" dirty="0">
                <a:solidFill>
                  <a:schemeClr val="accent4"/>
                </a:solidFill>
              </a:rPr>
              <a:t>rxj210013</a:t>
            </a:r>
            <a:r>
              <a:rPr lang="en-US" dirty="0">
                <a:solidFill>
                  <a:schemeClr val="tx1"/>
                </a:solidFill>
              </a:rPr>
              <a:t> </a:t>
            </a:r>
            <a:r>
              <a:rPr lang="en-US" dirty="0" err="1">
                <a:solidFill>
                  <a:schemeClr val="tx1"/>
                </a:solidFill>
              </a:rPr>
              <a:t>Rashi</a:t>
            </a:r>
            <a:r>
              <a:rPr lang="en-US" dirty="0">
                <a:solidFill>
                  <a:schemeClr val="tx1"/>
                </a:solidFill>
              </a:rPr>
              <a:t> Jain</a:t>
            </a:r>
          </a:p>
          <a:p>
            <a:r>
              <a:rPr lang="en-US" dirty="0">
                <a:solidFill>
                  <a:schemeClr val="tx1"/>
                </a:solidFill>
              </a:rPr>
              <a:t>	          </a:t>
            </a:r>
            <a:r>
              <a:rPr lang="en-US" dirty="0">
                <a:solidFill>
                  <a:schemeClr val="accent4"/>
                </a:solidFill>
              </a:rPr>
              <a:t>ssp210003</a:t>
            </a:r>
            <a:r>
              <a:rPr lang="en-US" dirty="0">
                <a:solidFill>
                  <a:schemeClr val="tx1"/>
                </a:solidFill>
              </a:rPr>
              <a:t> </a:t>
            </a:r>
            <a:r>
              <a:rPr lang="en-US" dirty="0" err="1">
                <a:solidFill>
                  <a:schemeClr val="tx1"/>
                </a:solidFill>
              </a:rPr>
              <a:t>Sejal</a:t>
            </a:r>
            <a:r>
              <a:rPr lang="en-US" dirty="0">
                <a:solidFill>
                  <a:schemeClr val="tx1"/>
                </a:solidFill>
              </a:rPr>
              <a:t> </a:t>
            </a:r>
            <a:r>
              <a:rPr lang="en-US" dirty="0" err="1">
                <a:solidFill>
                  <a:schemeClr val="tx1"/>
                </a:solidFill>
              </a:rPr>
              <a:t>Pachpor</a:t>
            </a:r>
            <a:endParaRPr lang="en-US" dirty="0">
              <a:solidFill>
                <a:schemeClr val="tx1"/>
              </a:solidFill>
            </a:endParaRPr>
          </a:p>
          <a:p>
            <a:r>
              <a:rPr lang="en-US" dirty="0">
                <a:solidFill>
                  <a:schemeClr val="tx1"/>
                </a:solidFill>
              </a:rPr>
              <a:t>	          </a:t>
            </a:r>
            <a:r>
              <a:rPr lang="en-US" dirty="0">
                <a:solidFill>
                  <a:schemeClr val="accent4"/>
                </a:solidFill>
              </a:rPr>
              <a:t>mxc200000</a:t>
            </a:r>
            <a:r>
              <a:rPr lang="en-US" dirty="0">
                <a:solidFill>
                  <a:schemeClr val="tx1"/>
                </a:solidFill>
              </a:rPr>
              <a:t> Manas </a:t>
            </a:r>
            <a:r>
              <a:rPr lang="en-US" dirty="0" err="1">
                <a:solidFill>
                  <a:schemeClr val="tx1"/>
                </a:solidFill>
              </a:rPr>
              <a:t>Chourey</a:t>
            </a:r>
            <a:endParaRPr lang="en-US" dirty="0">
              <a:solidFill>
                <a:schemeClr val="tx1"/>
              </a:solidFill>
            </a:endParaRPr>
          </a:p>
          <a:p>
            <a:r>
              <a:rPr lang="en-US" dirty="0">
                <a:solidFill>
                  <a:schemeClr val="tx1"/>
                </a:solidFill>
              </a:rPr>
              <a:t>	          </a:t>
            </a:r>
            <a:r>
              <a:rPr lang="en-US" dirty="0">
                <a:solidFill>
                  <a:schemeClr val="accent4"/>
                </a:solidFill>
              </a:rPr>
              <a:t>mxm190116</a:t>
            </a:r>
            <a:r>
              <a:rPr lang="en-US" dirty="0">
                <a:solidFill>
                  <a:schemeClr val="tx1"/>
                </a:solidFill>
              </a:rPr>
              <a:t> Madhur Mehta</a:t>
            </a:r>
          </a:p>
          <a:p>
            <a:r>
              <a:rPr lang="en-US" dirty="0">
                <a:solidFill>
                  <a:schemeClr val="tx1"/>
                </a:solidFill>
              </a:rPr>
              <a:t>	          </a:t>
            </a:r>
            <a:r>
              <a:rPr lang="en-US" dirty="0">
                <a:solidFill>
                  <a:schemeClr val="accent4"/>
                </a:solidFill>
              </a:rPr>
              <a:t>pxs180103</a:t>
            </a:r>
            <a:r>
              <a:rPr lang="en-US" dirty="0">
                <a:solidFill>
                  <a:schemeClr val="tx1"/>
                </a:solidFill>
              </a:rPr>
              <a:t> Pranay Shah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RECOMENDATIONS</a:t>
            </a:r>
            <a:endParaRPr/>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10</a:t>
            </a:fld>
            <a:endParaRPr/>
          </a:p>
        </p:txBody>
      </p:sp>
      <p:grpSp>
        <p:nvGrpSpPr>
          <p:cNvPr id="377" name="Google Shape;377;p28"/>
          <p:cNvGrpSpPr/>
          <p:nvPr/>
        </p:nvGrpSpPr>
        <p:grpSpPr>
          <a:xfrm>
            <a:off x="5632317" y="1646975"/>
            <a:ext cx="3305700"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dirty="0">
                  <a:solidFill>
                    <a:schemeClr val="lt1"/>
                  </a:solidFill>
                  <a:latin typeface="Saira Semi Condensed"/>
                  <a:ea typeface="Saira Semi Condensed"/>
                  <a:cs typeface="Saira Semi Condensed"/>
                  <a:sym typeface="Saira Semi Condensed"/>
                </a:rPr>
                <a:t>Interactive Content</a:t>
              </a:r>
              <a:endParaRPr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200" dirty="0">
                  <a:solidFill>
                    <a:schemeClr val="dk1"/>
                  </a:solidFill>
                  <a:latin typeface="Inria Sans"/>
                  <a:ea typeface="Inria Sans"/>
                  <a:cs typeface="Inria Sans"/>
                  <a:sym typeface="Inria Sans"/>
                </a:rPr>
                <a:t>Investing in interactive content is also recommended, as when we ask users to take actions this will always lead to exploring and visiting other pages</a:t>
              </a:r>
              <a:endParaRPr sz="1200" dirty="0">
                <a:solidFill>
                  <a:schemeClr val="dk1"/>
                </a:solidFill>
                <a:latin typeface="Inria Sans"/>
                <a:ea typeface="Inria Sans"/>
                <a:cs typeface="Inria Sans"/>
                <a:sym typeface="Inria Sans"/>
              </a:endParaRPr>
            </a:p>
          </p:txBody>
        </p:sp>
      </p:grpSp>
      <p:grpSp>
        <p:nvGrpSpPr>
          <p:cNvPr id="380" name="Google Shape;380;p28"/>
          <p:cNvGrpSpPr/>
          <p:nvPr/>
        </p:nvGrpSpPr>
        <p:grpSpPr>
          <a:xfrm>
            <a:off x="0" y="1647189"/>
            <a:ext cx="3546900" cy="3482836"/>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dirty="0">
                  <a:solidFill>
                    <a:schemeClr val="lt1"/>
                  </a:solidFill>
                  <a:latin typeface="Saira Semi Condensed"/>
                  <a:ea typeface="Saira Semi Condensed"/>
                  <a:cs typeface="Saira Semi Condensed"/>
                  <a:sym typeface="Saira Semi Condensed"/>
                </a:rPr>
                <a:t>Website Responsiveness </a:t>
              </a:r>
              <a:endParaRPr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a:lnSpc>
                  <a:spcPct val="115000"/>
                </a:lnSpc>
              </a:pPr>
              <a:r>
                <a:rPr lang="en-US" sz="1200" dirty="0">
                  <a:solidFill>
                    <a:schemeClr val="dk1"/>
                  </a:solidFill>
                  <a:latin typeface="Inria Sans"/>
                </a:rPr>
                <a:t>We need to monitor the responsiveness of the website, with evolving technology we need to make sure that we can cater to all the screen sizes, input methods, and devices compatibilities </a:t>
              </a:r>
              <a:endParaRPr sz="1200" dirty="0">
                <a:solidFill>
                  <a:schemeClr val="dk1"/>
                </a:solidFill>
                <a:latin typeface="Inria Sans"/>
                <a:sym typeface="Inria Sans"/>
              </a:endParaRPr>
            </a:p>
          </p:txBody>
        </p:sp>
      </p:grpSp>
      <p:grpSp>
        <p:nvGrpSpPr>
          <p:cNvPr id="383" name="Google Shape;383;p28"/>
          <p:cNvGrpSpPr/>
          <p:nvPr/>
        </p:nvGrpSpPr>
        <p:grpSpPr>
          <a:xfrm>
            <a:off x="2944204" y="1646975"/>
            <a:ext cx="3305700"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lvl="0" algn="ctr"/>
              <a:r>
                <a:rPr lang="en-US" dirty="0">
                  <a:solidFill>
                    <a:schemeClr val="lt1"/>
                  </a:solidFill>
                  <a:latin typeface="Saira Semi Condensed"/>
                  <a:ea typeface="Saira Semi Condensed"/>
                  <a:cs typeface="Saira Semi Condensed"/>
                  <a:sym typeface="Saira Semi Condensed"/>
                </a:rPr>
                <a:t>A/B Testing</a:t>
              </a:r>
              <a:endParaRPr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200" dirty="0">
                  <a:solidFill>
                    <a:schemeClr val="dk1"/>
                  </a:solidFill>
                  <a:latin typeface="Inria Sans"/>
                  <a:ea typeface="Inria Sans"/>
                  <a:cs typeface="Inria Sans"/>
                  <a:sym typeface="Inria Sans"/>
                </a:rPr>
                <a:t>Consistent A/B testing is also recommended to improve the UX of the website. We can perform A/B test on the targeted pages where we want our bounce rate numbers to improve</a:t>
              </a:r>
            </a:p>
          </p:txBody>
        </p:sp>
      </p:grpSp>
    </p:spTree>
    <p:extLst>
      <p:ext uri="{BB962C8B-B14F-4D97-AF65-F5344CB8AC3E}">
        <p14:creationId xmlns:p14="http://schemas.microsoft.com/office/powerpoint/2010/main" xmlns="" val="323832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Revenue</a:t>
            </a:r>
            <a:endParaRPr/>
          </a:p>
        </p:txBody>
      </p:sp>
      <p:sp>
        <p:nvSpPr>
          <p:cNvPr id="498" name="Google Shape;498;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11</a:t>
            </a:fld>
            <a:endParaRPr/>
          </a:p>
        </p:txBody>
      </p:sp>
      <p:pic>
        <p:nvPicPr>
          <p:cNvPr id="5" name="Picture 4" descr="Chart, pie chart&#10;&#10;Description automatically generated">
            <a:extLst>
              <a:ext uri="{FF2B5EF4-FFF2-40B4-BE49-F238E27FC236}">
                <a16:creationId xmlns:a16="http://schemas.microsoft.com/office/drawing/2014/main" xmlns="" id="{5821103D-6301-B54A-838C-2A36894FEC64}"/>
              </a:ext>
            </a:extLst>
          </p:cNvPr>
          <p:cNvPicPr>
            <a:picLocks noChangeAspect="1"/>
          </p:cNvPicPr>
          <p:nvPr/>
        </p:nvPicPr>
        <p:blipFill rotWithShape="1">
          <a:blip r:embed="rId3"/>
          <a:srcRect b="44107"/>
          <a:stretch/>
        </p:blipFill>
        <p:spPr>
          <a:xfrm>
            <a:off x="1207850" y="3051552"/>
            <a:ext cx="2224196" cy="1973674"/>
          </a:xfrm>
          <a:prstGeom prst="rect">
            <a:avLst/>
          </a:prstGeom>
        </p:spPr>
      </p:pic>
      <p:pic>
        <p:nvPicPr>
          <p:cNvPr id="6" name="Picture 5" descr="Chart, pie chart&#10;&#10;Description automatically generated">
            <a:extLst>
              <a:ext uri="{FF2B5EF4-FFF2-40B4-BE49-F238E27FC236}">
                <a16:creationId xmlns:a16="http://schemas.microsoft.com/office/drawing/2014/main" xmlns="" id="{D655D13A-A39D-934C-B28A-65F4A36C0DC5}"/>
              </a:ext>
            </a:extLst>
          </p:cNvPr>
          <p:cNvPicPr>
            <a:picLocks noChangeAspect="1"/>
          </p:cNvPicPr>
          <p:nvPr/>
        </p:nvPicPr>
        <p:blipFill rotWithShape="1">
          <a:blip r:embed="rId3"/>
          <a:srcRect t="54092" b="-28"/>
          <a:stretch/>
        </p:blipFill>
        <p:spPr>
          <a:xfrm>
            <a:off x="3605179" y="3051552"/>
            <a:ext cx="2706323" cy="1973674"/>
          </a:xfrm>
          <a:prstGeom prst="rect">
            <a:avLst/>
          </a:prstGeom>
        </p:spPr>
      </p:pic>
      <p:pic>
        <p:nvPicPr>
          <p:cNvPr id="3" name="Picture 2" descr="Line chart&#10;&#10;Description automatically generated">
            <a:extLst>
              <a:ext uri="{FF2B5EF4-FFF2-40B4-BE49-F238E27FC236}">
                <a16:creationId xmlns:a16="http://schemas.microsoft.com/office/drawing/2014/main" xmlns="" id="{F72AABA7-6A41-F84E-8FC4-0A84998DCADA}"/>
              </a:ext>
            </a:extLst>
          </p:cNvPr>
          <p:cNvPicPr>
            <a:picLocks noChangeAspect="1"/>
          </p:cNvPicPr>
          <p:nvPr/>
        </p:nvPicPr>
        <p:blipFill>
          <a:blip r:embed="rId4"/>
          <a:stretch>
            <a:fillRect/>
          </a:stretch>
        </p:blipFill>
        <p:spPr>
          <a:xfrm>
            <a:off x="1207850" y="1397307"/>
            <a:ext cx="7092563" cy="1463744"/>
          </a:xfrm>
          <a:prstGeom prst="rect">
            <a:avLst/>
          </a:prstGeom>
        </p:spPr>
      </p:pic>
    </p:spTree>
    <p:extLst>
      <p:ext uri="{BB962C8B-B14F-4D97-AF65-F5344CB8AC3E}">
        <p14:creationId xmlns:p14="http://schemas.microsoft.com/office/powerpoint/2010/main" xmlns="" val="358693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Revenue</a:t>
            </a:r>
            <a:endParaRPr/>
          </a:p>
        </p:txBody>
      </p:sp>
      <p:sp>
        <p:nvSpPr>
          <p:cNvPr id="498" name="Google Shape;498;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12</a:t>
            </a:fld>
            <a:endParaRPr/>
          </a:p>
        </p:txBody>
      </p:sp>
      <p:pic>
        <p:nvPicPr>
          <p:cNvPr id="9" name="Picture 8" descr="Graphical user interface, application, Teams&#10;&#10;Description automatically generated">
            <a:extLst>
              <a:ext uri="{FF2B5EF4-FFF2-40B4-BE49-F238E27FC236}">
                <a16:creationId xmlns:a16="http://schemas.microsoft.com/office/drawing/2014/main" xmlns="" id="{3D549258-A860-6345-9C21-A3612839569F}"/>
              </a:ext>
            </a:extLst>
          </p:cNvPr>
          <p:cNvPicPr>
            <a:picLocks noChangeAspect="1"/>
          </p:cNvPicPr>
          <p:nvPr/>
        </p:nvPicPr>
        <p:blipFill>
          <a:blip r:embed="rId3"/>
          <a:stretch>
            <a:fillRect/>
          </a:stretch>
        </p:blipFill>
        <p:spPr>
          <a:xfrm>
            <a:off x="1207850" y="1522229"/>
            <a:ext cx="7355937" cy="3153469"/>
          </a:xfrm>
          <a:prstGeom prst="rect">
            <a:avLst/>
          </a:prstGeom>
        </p:spPr>
      </p:pic>
    </p:spTree>
    <p:extLst>
      <p:ext uri="{BB962C8B-B14F-4D97-AF65-F5344CB8AC3E}">
        <p14:creationId xmlns:p14="http://schemas.microsoft.com/office/powerpoint/2010/main" xmlns="" val="421181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RECOMENDATIONS</a:t>
            </a:r>
            <a:endParaRPr dirty="0"/>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13</a:t>
            </a:fld>
            <a:endParaRPr/>
          </a:p>
        </p:txBody>
      </p:sp>
      <p:grpSp>
        <p:nvGrpSpPr>
          <p:cNvPr id="377" name="Google Shape;377;p28"/>
          <p:cNvGrpSpPr/>
          <p:nvPr/>
        </p:nvGrpSpPr>
        <p:grpSpPr>
          <a:xfrm>
            <a:off x="5632317" y="1258355"/>
            <a:ext cx="3305700"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aira Semi Condensed"/>
                  <a:ea typeface="Saira Semi Condensed"/>
                  <a:cs typeface="Saira Semi Condensed"/>
                  <a:sym typeface="Saira Semi Condensed"/>
                </a:rPr>
                <a:t>      Focus on Cross and Up selling </a:t>
              </a:r>
              <a:endParaRPr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200" dirty="0">
                  <a:solidFill>
                    <a:schemeClr val="dk1"/>
                  </a:solidFill>
                  <a:latin typeface="Inria Sans"/>
                  <a:ea typeface="Inria Sans"/>
                  <a:cs typeface="Inria Sans"/>
                  <a:sym typeface="Inria Sans"/>
                </a:rPr>
                <a:t>Cross-selling and upselling both focus on providing additional value to company’s customers. These two inform customers about some additional product options they may not already know about. This will help us understand what our customers want and then responding with products and offerings and corresponding features that truly meet those needs</a:t>
              </a:r>
              <a:endParaRPr sz="1200" dirty="0">
                <a:solidFill>
                  <a:schemeClr val="dk1"/>
                </a:solidFill>
                <a:latin typeface="Inria Sans"/>
                <a:ea typeface="Inria Sans"/>
                <a:cs typeface="Inria Sans"/>
                <a:sym typeface="Inria Sans"/>
              </a:endParaRPr>
            </a:p>
          </p:txBody>
        </p:sp>
      </p:grpSp>
      <p:grpSp>
        <p:nvGrpSpPr>
          <p:cNvPr id="380" name="Google Shape;380;p28"/>
          <p:cNvGrpSpPr/>
          <p:nvPr/>
        </p:nvGrpSpPr>
        <p:grpSpPr>
          <a:xfrm>
            <a:off x="0" y="1258569"/>
            <a:ext cx="3546900" cy="3482836"/>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aira Semi Condensed"/>
                  <a:ea typeface="Saira Semi Condensed"/>
                  <a:cs typeface="Saira Semi Condensed"/>
                  <a:sym typeface="Saira Semi Condensed"/>
                </a:rPr>
                <a:t>Marketing Campaigns</a:t>
              </a:r>
              <a:endParaRPr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200" dirty="0">
                  <a:solidFill>
                    <a:schemeClr val="dk1"/>
                  </a:solidFill>
                  <a:latin typeface="Inria Sans"/>
                  <a:ea typeface="Inria Sans"/>
                  <a:cs typeface="Inria Sans"/>
                  <a:sym typeface="Inria Sans"/>
                </a:rPr>
                <a:t>Paid search sessions have not been doing well as compared to direct search, so we</a:t>
              </a:r>
            </a:p>
            <a:p>
              <a:pPr>
                <a:lnSpc>
                  <a:spcPct val="115000"/>
                </a:lnSpc>
              </a:pPr>
              <a:r>
                <a:rPr lang="en-US" sz="1200" dirty="0">
                  <a:solidFill>
                    <a:schemeClr val="dk1"/>
                  </a:solidFill>
                  <a:latin typeface="Inria Sans"/>
                  <a:ea typeface="Inria Sans"/>
                  <a:cs typeface="Inria Sans"/>
                  <a:sym typeface="Inria Sans"/>
                </a:rPr>
                <a:t>should invest in Marketing campaigns and  measure the effectiveness of marketing campaign. We should keep on updating the campaign as per weekly analysis to optimize the revenue</a:t>
              </a:r>
            </a:p>
          </p:txBody>
        </p:sp>
      </p:grpSp>
      <p:grpSp>
        <p:nvGrpSpPr>
          <p:cNvPr id="383" name="Google Shape;383;p28"/>
          <p:cNvGrpSpPr/>
          <p:nvPr/>
        </p:nvGrpSpPr>
        <p:grpSpPr>
          <a:xfrm>
            <a:off x="2944204" y="1258355"/>
            <a:ext cx="3305700"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aira Semi Condensed"/>
                  <a:ea typeface="Saira Semi Condensed"/>
                  <a:cs typeface="Saira Semi Condensed"/>
                  <a:sym typeface="Saira Semi Condensed"/>
                </a:rPr>
                <a:t>Leverage Smart List </a:t>
              </a:r>
              <a:endParaRPr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200" dirty="0">
                  <a:solidFill>
                    <a:schemeClr val="dk1"/>
                  </a:solidFill>
                  <a:latin typeface="Inria Sans"/>
                  <a:ea typeface="Inria Sans"/>
                  <a:cs typeface="Inria Sans"/>
                  <a:sym typeface="Inria Sans"/>
                </a:rPr>
                <a:t>Smart Lists will automatically generate lists of users that are most likely to convert. To improve our remarketing strategy, we should use our Smart Lists on Google Display Network, Google Search Ads, or DoubleClick Bid Manager</a:t>
              </a:r>
              <a:endParaRPr sz="1200" dirty="0">
                <a:solidFill>
                  <a:schemeClr val="dk1"/>
                </a:solidFill>
                <a:latin typeface="Inria Sans"/>
                <a:ea typeface="Inria Sans"/>
                <a:cs typeface="Inria Sans"/>
                <a:sym typeface="Inria Sans"/>
              </a:endParaRPr>
            </a:p>
          </p:txBody>
        </p:sp>
      </p:grpSp>
    </p:spTree>
    <p:extLst>
      <p:ext uri="{BB962C8B-B14F-4D97-AF65-F5344CB8AC3E}">
        <p14:creationId xmlns:p14="http://schemas.microsoft.com/office/powerpoint/2010/main" xmlns="" val="277061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Conversion Rate</a:t>
            </a:r>
            <a:endParaRPr dirty="0"/>
          </a:p>
        </p:txBody>
      </p:sp>
      <p:sp>
        <p:nvSpPr>
          <p:cNvPr id="498" name="Google Shape;498;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14</a:t>
            </a:fld>
            <a:endParaRPr/>
          </a:p>
        </p:txBody>
      </p:sp>
      <p:pic>
        <p:nvPicPr>
          <p:cNvPr id="6" name="Picture 5" descr="Chart, line chart&#10;&#10;Description automatically generated">
            <a:extLst>
              <a:ext uri="{FF2B5EF4-FFF2-40B4-BE49-F238E27FC236}">
                <a16:creationId xmlns:a16="http://schemas.microsoft.com/office/drawing/2014/main" xmlns="" id="{C40DE494-B3E1-8A40-8BD1-51F8381DEF5F}"/>
              </a:ext>
            </a:extLst>
          </p:cNvPr>
          <p:cNvPicPr>
            <a:picLocks noChangeAspect="1"/>
          </p:cNvPicPr>
          <p:nvPr/>
        </p:nvPicPr>
        <p:blipFill>
          <a:blip r:embed="rId3"/>
          <a:stretch>
            <a:fillRect/>
          </a:stretch>
        </p:blipFill>
        <p:spPr>
          <a:xfrm>
            <a:off x="1207850" y="1693602"/>
            <a:ext cx="7500419" cy="1756296"/>
          </a:xfrm>
          <a:prstGeom prst="rect">
            <a:avLst/>
          </a:prstGeom>
        </p:spPr>
      </p:pic>
    </p:spTree>
    <p:extLst>
      <p:ext uri="{BB962C8B-B14F-4D97-AF65-F5344CB8AC3E}">
        <p14:creationId xmlns:p14="http://schemas.microsoft.com/office/powerpoint/2010/main" xmlns="" val="1918959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Conversion Rate</a:t>
            </a:r>
            <a:endParaRPr/>
          </a:p>
        </p:txBody>
      </p:sp>
      <p:sp>
        <p:nvSpPr>
          <p:cNvPr id="498" name="Google Shape;498;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15</a:t>
            </a:fld>
            <a:endParaRPr/>
          </a:p>
        </p:txBody>
      </p:sp>
      <p:pic>
        <p:nvPicPr>
          <p:cNvPr id="4" name="Picture 3" descr="A screenshot of a computer&#10;&#10;Description automatically generated with medium confidence">
            <a:extLst>
              <a:ext uri="{FF2B5EF4-FFF2-40B4-BE49-F238E27FC236}">
                <a16:creationId xmlns:a16="http://schemas.microsoft.com/office/drawing/2014/main" xmlns="" id="{212C6004-4003-5C41-A8BB-92B2D611FC24}"/>
              </a:ext>
            </a:extLst>
          </p:cNvPr>
          <p:cNvPicPr>
            <a:picLocks noChangeAspect="1"/>
          </p:cNvPicPr>
          <p:nvPr/>
        </p:nvPicPr>
        <p:blipFill>
          <a:blip r:embed="rId3"/>
          <a:stretch>
            <a:fillRect/>
          </a:stretch>
        </p:blipFill>
        <p:spPr>
          <a:xfrm>
            <a:off x="1207850" y="1387617"/>
            <a:ext cx="7052807" cy="3603483"/>
          </a:xfrm>
          <a:prstGeom prst="rect">
            <a:avLst/>
          </a:prstGeom>
        </p:spPr>
      </p:pic>
    </p:spTree>
    <p:extLst>
      <p:ext uri="{BB962C8B-B14F-4D97-AF65-F5344CB8AC3E}">
        <p14:creationId xmlns:p14="http://schemas.microsoft.com/office/powerpoint/2010/main" xmlns="" val="2066664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RECOMENDATIONS</a:t>
            </a:r>
            <a:endParaRPr dirty="0"/>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16</a:t>
            </a:fld>
            <a:endParaRPr/>
          </a:p>
        </p:txBody>
      </p:sp>
      <p:grpSp>
        <p:nvGrpSpPr>
          <p:cNvPr id="377" name="Google Shape;377;p28"/>
          <p:cNvGrpSpPr/>
          <p:nvPr/>
        </p:nvGrpSpPr>
        <p:grpSpPr>
          <a:xfrm>
            <a:off x="5632317" y="1646975"/>
            <a:ext cx="3305700"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dirty="0">
                  <a:solidFill>
                    <a:schemeClr val="lt1"/>
                  </a:solidFill>
                  <a:latin typeface="Saira Semi Condensed"/>
                  <a:ea typeface="Saira Semi Condensed"/>
                  <a:cs typeface="Saira Semi Condensed"/>
                  <a:sym typeface="Saira Semi Condensed"/>
                </a:rPr>
                <a:t>  Checkout User Experience</a:t>
              </a:r>
            </a:p>
          </p:txBody>
        </p:sp>
        <p:sp>
          <p:nvSpPr>
            <p:cNvPr id="379" name="Google Shape;379;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a:lnSpc>
                  <a:spcPct val="115000"/>
                </a:lnSpc>
              </a:pPr>
              <a:r>
                <a:rPr lang="en-US" sz="1200" dirty="0">
                  <a:solidFill>
                    <a:schemeClr val="dk1"/>
                  </a:solidFill>
                  <a:latin typeface="Inria Sans"/>
                  <a:ea typeface="Inria Sans"/>
                  <a:cs typeface="Inria Sans"/>
                  <a:sym typeface="Inria Sans"/>
                </a:rPr>
                <a:t>Use cart abandonment software to remind customers to checkout. Additionally, By offering free shipping to customers can increase the chances of them buying the product</a:t>
              </a:r>
            </a:p>
            <a:p>
              <a:pPr marL="171450" lvl="0" indent="-171450">
                <a:lnSpc>
                  <a:spcPct val="115000"/>
                </a:lnSpc>
                <a:buFont typeface="Arial" panose="020B0604020202020204" pitchFamily="34" charset="0"/>
                <a:buChar char="•"/>
              </a:pPr>
              <a:endParaRPr lang="en-US" sz="1200" dirty="0">
                <a:solidFill>
                  <a:schemeClr val="dk1"/>
                </a:solidFill>
                <a:latin typeface="Inria Sans"/>
                <a:ea typeface="Inria Sans"/>
                <a:cs typeface="Inria Sans"/>
                <a:sym typeface="Inria Sans"/>
              </a:endParaRPr>
            </a:p>
            <a:p>
              <a:pPr>
                <a:lnSpc>
                  <a:spcPct val="115000"/>
                </a:lnSpc>
              </a:pPr>
              <a:r>
                <a:rPr lang="en-US" sz="1200" dirty="0">
                  <a:solidFill>
                    <a:schemeClr val="dk1"/>
                  </a:solidFill>
                  <a:latin typeface="Inria Sans"/>
                  <a:ea typeface="Inria Sans"/>
                  <a:cs typeface="Inria Sans"/>
                  <a:sym typeface="Inria Sans"/>
                </a:rPr>
                <a:t> </a:t>
              </a:r>
            </a:p>
          </p:txBody>
        </p:sp>
      </p:grpSp>
      <p:grpSp>
        <p:nvGrpSpPr>
          <p:cNvPr id="380" name="Google Shape;380;p28"/>
          <p:cNvGrpSpPr/>
          <p:nvPr/>
        </p:nvGrpSpPr>
        <p:grpSpPr>
          <a:xfrm>
            <a:off x="0" y="1647189"/>
            <a:ext cx="3546900" cy="3482836"/>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dirty="0">
                  <a:solidFill>
                    <a:schemeClr val="lt1"/>
                  </a:solidFill>
                  <a:latin typeface="Saira Semi Condensed"/>
                  <a:ea typeface="Saira Semi Condensed"/>
                  <a:cs typeface="Saira Semi Condensed"/>
                  <a:sym typeface="Saira Semi Condensed"/>
                </a:rPr>
                <a:t>Refine Keyword Search</a:t>
              </a:r>
            </a:p>
          </p:txBody>
        </p:sp>
        <p:sp>
          <p:nvSpPr>
            <p:cNvPr id="382" name="Google Shape;382;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200" dirty="0">
                  <a:solidFill>
                    <a:schemeClr val="tx1"/>
                  </a:solidFill>
                  <a:latin typeface="Inria Sans"/>
                  <a:ea typeface="Inria Sans"/>
                  <a:cs typeface="Inria Sans"/>
                  <a:sym typeface="Inria Sans"/>
                </a:rPr>
                <a:t>We should add negative keywords to prevent wrong visitors to land on target page, and local keywords which can attract traffic from local people</a:t>
              </a:r>
            </a:p>
            <a:p>
              <a:pPr lvl="0">
                <a:lnSpc>
                  <a:spcPct val="115000"/>
                </a:lnSpc>
              </a:pPr>
              <a:endParaRPr lang="en-US" sz="1200" dirty="0">
                <a:solidFill>
                  <a:schemeClr val="dk1"/>
                </a:solidFill>
                <a:latin typeface="Inria Sans"/>
                <a:ea typeface="Inria Sans"/>
                <a:cs typeface="Inria Sans"/>
                <a:sym typeface="Inria Sans"/>
              </a:endParaRPr>
            </a:p>
            <a:p>
              <a:pPr lvl="0">
                <a:lnSpc>
                  <a:spcPct val="115000"/>
                </a:lnSpc>
              </a:pPr>
              <a:r>
                <a:rPr lang="en-US" sz="1200" dirty="0">
                  <a:solidFill>
                    <a:schemeClr val="dk1"/>
                  </a:solidFill>
                  <a:latin typeface="Inria Sans"/>
                  <a:ea typeface="Inria Sans"/>
                  <a:cs typeface="Inria Sans"/>
                  <a:sym typeface="Inria Sans"/>
                </a:rPr>
                <a:t>    </a:t>
              </a:r>
            </a:p>
          </p:txBody>
        </p:sp>
      </p:grpSp>
      <p:grpSp>
        <p:nvGrpSpPr>
          <p:cNvPr id="383" name="Google Shape;383;p28"/>
          <p:cNvGrpSpPr/>
          <p:nvPr/>
        </p:nvGrpSpPr>
        <p:grpSpPr>
          <a:xfrm>
            <a:off x="2944204" y="1646975"/>
            <a:ext cx="3305700"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lvl="0" algn="ctr"/>
              <a:r>
                <a:rPr lang="en-US" dirty="0">
                  <a:solidFill>
                    <a:schemeClr val="lt1"/>
                  </a:solidFill>
                  <a:latin typeface="Saira Semi Condensed"/>
                  <a:ea typeface="Saira Semi Condensed"/>
                  <a:cs typeface="Saira Semi Condensed"/>
                  <a:sym typeface="Saira Semi Condensed"/>
                </a:rPr>
                <a:t>Site Optimization</a:t>
              </a: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200" dirty="0">
                  <a:solidFill>
                    <a:schemeClr val="dk1"/>
                  </a:solidFill>
                  <a:latin typeface="Inria Sans"/>
                  <a:ea typeface="Inria Sans"/>
                  <a:cs typeface="Inria Sans"/>
                  <a:sym typeface="Inria Sans"/>
                </a:rPr>
                <a:t>Refine your ecommerce checkout procedure using A/B testing and provide limited-time coupons by showing pop-ups on our website</a:t>
              </a:r>
            </a:p>
            <a:p>
              <a:pPr lvl="0">
                <a:lnSpc>
                  <a:spcPct val="115000"/>
                </a:lnSpc>
              </a:pPr>
              <a:endParaRPr lang="en-US" sz="1200" dirty="0">
                <a:solidFill>
                  <a:schemeClr val="dk1"/>
                </a:solidFill>
                <a:latin typeface="Inria Sans"/>
                <a:ea typeface="Inria Sans"/>
                <a:cs typeface="Inria Sans"/>
                <a:sym typeface="Inria Sans"/>
              </a:endParaRPr>
            </a:p>
            <a:p>
              <a:pPr marL="171450" lvl="0" indent="-171450">
                <a:lnSpc>
                  <a:spcPct val="115000"/>
                </a:lnSpc>
                <a:buFont typeface="Arial" panose="020B0604020202020204" pitchFamily="34" charset="0"/>
                <a:buChar char="•"/>
              </a:pPr>
              <a:endParaRPr lang="en-US" sz="1200" dirty="0">
                <a:solidFill>
                  <a:schemeClr val="dk1"/>
                </a:solidFill>
                <a:latin typeface="Inria Sans"/>
                <a:ea typeface="Inria Sans"/>
                <a:cs typeface="Inria Sans"/>
                <a:sym typeface="Inria Sans"/>
              </a:endParaRPr>
            </a:p>
          </p:txBody>
        </p:sp>
      </p:grpSp>
    </p:spTree>
    <p:extLst>
      <p:ext uri="{BB962C8B-B14F-4D97-AF65-F5344CB8AC3E}">
        <p14:creationId xmlns:p14="http://schemas.microsoft.com/office/powerpoint/2010/main" xmlns="" val="376091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1359126" y="2102144"/>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THANKS!</a:t>
            </a:r>
            <a:endParaRPr sz="6800"/>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17</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673" name="Google Shape;673;p4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a:t>
            </a:fld>
            <a:endParaRPr/>
          </a:p>
        </p:txBody>
      </p:sp>
      <p:pic>
        <p:nvPicPr>
          <p:cNvPr id="674" name="Google Shape;674;p44"/>
          <p:cNvPicPr preferRelativeResize="0"/>
          <p:nvPr/>
        </p:nvPicPr>
        <p:blipFill rotWithShape="1">
          <a:blip r:embed="rId3"/>
          <a:srcRect l="1792" t="969" r="1792" b="25696"/>
          <a:stretch/>
        </p:blipFill>
        <p:spPr>
          <a:xfrm>
            <a:off x="1388167" y="1490682"/>
            <a:ext cx="1410600" cy="1408176"/>
          </a:xfrm>
          <a:prstGeom prst="ellipse">
            <a:avLst/>
          </a:prstGeom>
          <a:noFill/>
          <a:ln>
            <a:noFill/>
          </a:ln>
        </p:spPr>
      </p:pic>
      <p:sp>
        <p:nvSpPr>
          <p:cNvPr id="675" name="Google Shape;675;p44"/>
          <p:cNvSpPr txBox="1"/>
          <p:nvPr/>
        </p:nvSpPr>
        <p:spPr>
          <a:xfrm>
            <a:off x="5058061" y="4766316"/>
            <a:ext cx="1410600" cy="695400"/>
          </a:xfrm>
          <a:prstGeom prst="rect">
            <a:avLst/>
          </a:prstGeom>
          <a:noFill/>
          <a:ln>
            <a:noFill/>
          </a:ln>
        </p:spPr>
        <p:txBody>
          <a:bodyPr spcFirstLastPara="1" wrap="square" lIns="0" tIns="0" rIns="0" bIns="0" anchor="t" anchorCtr="0">
            <a:noAutofit/>
          </a:bodyPr>
          <a:lstStyle/>
          <a:p>
            <a:pPr lvl="0" algn="ctr"/>
            <a:r>
              <a:rPr lang="en-US" sz="1200" dirty="0" err="1">
                <a:solidFill>
                  <a:schemeClr val="dk1"/>
                </a:solidFill>
                <a:latin typeface="Inria Sans"/>
              </a:rPr>
              <a:t>Sejal</a:t>
            </a:r>
            <a:r>
              <a:rPr lang="en-US" sz="1200" dirty="0">
                <a:solidFill>
                  <a:schemeClr val="dk1"/>
                </a:solidFill>
                <a:latin typeface="Inria Sans"/>
              </a:rPr>
              <a:t> </a:t>
            </a:r>
            <a:r>
              <a:rPr lang="en-US" sz="1200" dirty="0" err="1">
                <a:solidFill>
                  <a:schemeClr val="dk1"/>
                </a:solidFill>
                <a:latin typeface="Inria Sans"/>
              </a:rPr>
              <a:t>Pachpor</a:t>
            </a:r>
            <a:r>
              <a:rPr lang="en" dirty="0">
                <a:latin typeface="Inria Sans"/>
                <a:ea typeface="Inria Sans"/>
                <a:cs typeface="Inria Sans"/>
                <a:sym typeface="Inria Sans"/>
              </a:rPr>
              <a:t/>
            </a:r>
            <a:br>
              <a:rPr lang="en" dirty="0">
                <a:latin typeface="Inria Sans"/>
                <a:ea typeface="Inria Sans"/>
                <a:cs typeface="Inria Sans"/>
                <a:sym typeface="Inria Sans"/>
              </a:rPr>
            </a:br>
            <a:endParaRPr dirty="0">
              <a:latin typeface="Inria Sans"/>
              <a:ea typeface="Inria Sans"/>
              <a:cs typeface="Inria Sans"/>
              <a:sym typeface="Inria Sans"/>
            </a:endParaRPr>
          </a:p>
          <a:p>
            <a:pPr marL="0" lvl="0" indent="0" algn="ctr" rtl="0">
              <a:spcBef>
                <a:spcPts val="400"/>
              </a:spcBef>
              <a:spcAft>
                <a:spcPts val="400"/>
              </a:spcAft>
              <a:buNone/>
            </a:pPr>
            <a:endParaRPr dirty="0">
              <a:latin typeface="Inria Sans"/>
              <a:ea typeface="Inria Sans"/>
              <a:cs typeface="Inria Sans"/>
              <a:sym typeface="Inria Sans"/>
            </a:endParaRPr>
          </a:p>
        </p:txBody>
      </p:sp>
      <p:pic>
        <p:nvPicPr>
          <p:cNvPr id="676" name="Google Shape;676;p44"/>
          <p:cNvPicPr preferRelativeResize="0"/>
          <p:nvPr/>
        </p:nvPicPr>
        <p:blipFill rotWithShape="1">
          <a:blip r:embed="rId4"/>
          <a:srcRect t="5096" b="-5096"/>
          <a:stretch/>
        </p:blipFill>
        <p:spPr>
          <a:xfrm>
            <a:off x="3083134" y="1463040"/>
            <a:ext cx="1410600" cy="1410600"/>
          </a:xfrm>
          <a:prstGeom prst="ellipse">
            <a:avLst/>
          </a:prstGeom>
          <a:noFill/>
          <a:ln>
            <a:noFill/>
          </a:ln>
        </p:spPr>
      </p:pic>
      <p:sp>
        <p:nvSpPr>
          <p:cNvPr id="677" name="Google Shape;677;p44"/>
          <p:cNvSpPr txBox="1"/>
          <p:nvPr/>
        </p:nvSpPr>
        <p:spPr>
          <a:xfrm>
            <a:off x="3087894" y="2924750"/>
            <a:ext cx="1410600" cy="695400"/>
          </a:xfrm>
          <a:prstGeom prst="rect">
            <a:avLst/>
          </a:prstGeom>
          <a:noFill/>
          <a:ln>
            <a:noFill/>
          </a:ln>
        </p:spPr>
        <p:txBody>
          <a:bodyPr spcFirstLastPara="1" wrap="square" lIns="0" tIns="0" rIns="0" bIns="0" anchor="t" anchorCtr="0">
            <a:noAutofit/>
          </a:bodyPr>
          <a:lstStyle/>
          <a:p>
            <a:pPr lvl="0" algn="ctr"/>
            <a:r>
              <a:rPr lang="en-US" sz="1200" dirty="0">
                <a:solidFill>
                  <a:schemeClr val="dk1"/>
                </a:solidFill>
                <a:latin typeface="Inria Sans"/>
              </a:rPr>
              <a:t>Manas </a:t>
            </a:r>
            <a:r>
              <a:rPr lang="en-US" sz="1200" dirty="0" err="1">
                <a:solidFill>
                  <a:schemeClr val="dk1"/>
                </a:solidFill>
                <a:latin typeface="Inria Sans"/>
              </a:rPr>
              <a:t>Chourey</a:t>
            </a:r>
            <a:r>
              <a:rPr lang="en" dirty="0">
                <a:latin typeface="Inria Sans"/>
                <a:ea typeface="Inria Sans"/>
                <a:cs typeface="Inria Sans"/>
                <a:sym typeface="Inria Sans"/>
              </a:rPr>
              <a:t/>
            </a:r>
            <a:br>
              <a:rPr lang="en" dirty="0">
                <a:latin typeface="Inria Sans"/>
                <a:ea typeface="Inria Sans"/>
                <a:cs typeface="Inria Sans"/>
                <a:sym typeface="Inria Sans"/>
              </a:rPr>
            </a:br>
            <a:endParaRPr dirty="0">
              <a:latin typeface="Inria Sans"/>
              <a:ea typeface="Inria Sans"/>
              <a:cs typeface="Inria Sans"/>
              <a:sym typeface="Inria Sans"/>
            </a:endParaRPr>
          </a:p>
        </p:txBody>
      </p:sp>
      <p:pic>
        <p:nvPicPr>
          <p:cNvPr id="678" name="Google Shape;678;p44"/>
          <p:cNvPicPr preferRelativeResize="0"/>
          <p:nvPr/>
        </p:nvPicPr>
        <p:blipFill rotWithShape="1">
          <a:blip r:embed="rId5"/>
          <a:srcRect t="21183" b="3946"/>
          <a:stretch/>
        </p:blipFill>
        <p:spPr>
          <a:xfrm>
            <a:off x="4958419" y="1490682"/>
            <a:ext cx="1410600" cy="1408176"/>
          </a:xfrm>
          <a:prstGeom prst="ellipse">
            <a:avLst/>
          </a:prstGeom>
          <a:noFill/>
          <a:ln>
            <a:noFill/>
          </a:ln>
        </p:spPr>
      </p:pic>
      <p:sp>
        <p:nvSpPr>
          <p:cNvPr id="679" name="Google Shape;679;p44"/>
          <p:cNvSpPr txBox="1"/>
          <p:nvPr/>
        </p:nvSpPr>
        <p:spPr>
          <a:xfrm>
            <a:off x="4963179" y="2924750"/>
            <a:ext cx="1410600" cy="695400"/>
          </a:xfrm>
          <a:prstGeom prst="rect">
            <a:avLst/>
          </a:prstGeom>
          <a:noFill/>
          <a:ln>
            <a:noFill/>
          </a:ln>
        </p:spPr>
        <p:txBody>
          <a:bodyPr spcFirstLastPara="1" wrap="square" lIns="0" tIns="0" rIns="0" bIns="0" anchor="t" anchorCtr="0">
            <a:noAutofit/>
          </a:bodyPr>
          <a:lstStyle/>
          <a:p>
            <a:pPr lvl="0" algn="ctr"/>
            <a:r>
              <a:rPr lang="en-US" sz="1200" dirty="0" err="1">
                <a:solidFill>
                  <a:schemeClr val="dk1"/>
                </a:solidFill>
                <a:latin typeface="Inria Sans"/>
              </a:rPr>
              <a:t>Rashi</a:t>
            </a:r>
            <a:r>
              <a:rPr lang="en-US" sz="1200" dirty="0">
                <a:solidFill>
                  <a:schemeClr val="dk1"/>
                </a:solidFill>
                <a:latin typeface="Inria Sans"/>
              </a:rPr>
              <a:t> Jain</a:t>
            </a:r>
            <a:r>
              <a:rPr lang="en" dirty="0">
                <a:latin typeface="Inria Sans"/>
                <a:ea typeface="Inria Sans"/>
                <a:cs typeface="Inria Sans"/>
                <a:sym typeface="Inria Sans"/>
              </a:rPr>
              <a:t/>
            </a:r>
            <a:br>
              <a:rPr lang="en" dirty="0">
                <a:latin typeface="Inria Sans"/>
                <a:ea typeface="Inria Sans"/>
                <a:cs typeface="Inria Sans"/>
                <a:sym typeface="Inria Sans"/>
              </a:rPr>
            </a:br>
            <a:endParaRPr dirty="0">
              <a:latin typeface="Inria Sans"/>
              <a:ea typeface="Inria Sans"/>
              <a:cs typeface="Inria Sans"/>
              <a:sym typeface="Inria Sans"/>
            </a:endParaRPr>
          </a:p>
        </p:txBody>
      </p:sp>
      <p:pic>
        <p:nvPicPr>
          <p:cNvPr id="680" name="Google Shape;680;p44"/>
          <p:cNvPicPr preferRelativeResize="0"/>
          <p:nvPr/>
        </p:nvPicPr>
        <p:blipFill rotWithShape="1">
          <a:blip r:embed="rId6"/>
          <a:srcRect t="-611" b="13151"/>
          <a:stretch/>
        </p:blipFill>
        <p:spPr>
          <a:xfrm>
            <a:off x="6830843" y="1463040"/>
            <a:ext cx="1410600" cy="1410600"/>
          </a:xfrm>
          <a:prstGeom prst="ellipse">
            <a:avLst/>
          </a:prstGeom>
          <a:noFill/>
          <a:ln>
            <a:noFill/>
          </a:ln>
        </p:spPr>
      </p:pic>
      <p:sp>
        <p:nvSpPr>
          <p:cNvPr id="681" name="Google Shape;681;p44"/>
          <p:cNvSpPr txBox="1"/>
          <p:nvPr/>
        </p:nvSpPr>
        <p:spPr>
          <a:xfrm>
            <a:off x="6830843" y="2924750"/>
            <a:ext cx="1410600" cy="695400"/>
          </a:xfrm>
          <a:prstGeom prst="rect">
            <a:avLst/>
          </a:prstGeom>
          <a:noFill/>
          <a:ln>
            <a:noFill/>
          </a:ln>
        </p:spPr>
        <p:txBody>
          <a:bodyPr spcFirstLastPara="1" wrap="square" lIns="0" tIns="0" rIns="0" bIns="0" anchor="t" anchorCtr="0">
            <a:noAutofit/>
          </a:bodyPr>
          <a:lstStyle/>
          <a:p>
            <a:pPr lvl="0" algn="ctr"/>
            <a:r>
              <a:rPr lang="en-US" sz="1200" dirty="0">
                <a:solidFill>
                  <a:schemeClr val="dk1"/>
                </a:solidFill>
                <a:latin typeface="Inria Sans"/>
              </a:rPr>
              <a:t>Madhur Mehta</a:t>
            </a:r>
            <a:r>
              <a:rPr lang="en" dirty="0">
                <a:latin typeface="Inria Sans"/>
                <a:ea typeface="Inria Sans"/>
                <a:cs typeface="Inria Sans"/>
                <a:sym typeface="Inria Sans"/>
              </a:rPr>
              <a:t/>
            </a:r>
            <a:br>
              <a:rPr lang="en" dirty="0">
                <a:latin typeface="Inria Sans"/>
                <a:ea typeface="Inria Sans"/>
                <a:cs typeface="Inria Sans"/>
                <a:sym typeface="Inria Sans"/>
              </a:rPr>
            </a:br>
            <a:endParaRPr dirty="0">
              <a:latin typeface="Inria Sans"/>
              <a:ea typeface="Inria Sans"/>
              <a:cs typeface="Inria Sans"/>
              <a:sym typeface="Inria Sans"/>
            </a:endParaRPr>
          </a:p>
        </p:txBody>
      </p:sp>
      <p:pic>
        <p:nvPicPr>
          <p:cNvPr id="12" name="Google Shape;676;p44">
            <a:extLst>
              <a:ext uri="{FF2B5EF4-FFF2-40B4-BE49-F238E27FC236}">
                <a16:creationId xmlns:a16="http://schemas.microsoft.com/office/drawing/2014/main" xmlns="" id="{07432F7A-B903-FD41-8955-E2A9DCC5D160}"/>
              </a:ext>
            </a:extLst>
          </p:cNvPr>
          <p:cNvPicPr preferRelativeResize="0"/>
          <p:nvPr/>
        </p:nvPicPr>
        <p:blipFill rotWithShape="1">
          <a:blip r:embed="rId7"/>
          <a:srcRect t="1842" b="31491"/>
          <a:stretch/>
        </p:blipFill>
        <p:spPr>
          <a:xfrm>
            <a:off x="3175673" y="3304606"/>
            <a:ext cx="1410600" cy="1410600"/>
          </a:xfrm>
          <a:prstGeom prst="ellipse">
            <a:avLst/>
          </a:prstGeom>
          <a:noFill/>
          <a:ln>
            <a:noFill/>
          </a:ln>
        </p:spPr>
      </p:pic>
      <p:pic>
        <p:nvPicPr>
          <p:cNvPr id="13" name="Google Shape;674;p44">
            <a:extLst>
              <a:ext uri="{FF2B5EF4-FFF2-40B4-BE49-F238E27FC236}">
                <a16:creationId xmlns:a16="http://schemas.microsoft.com/office/drawing/2014/main" xmlns="" id="{5BF82BD1-45A7-834D-8469-DCE7D89DB6DC}"/>
              </a:ext>
            </a:extLst>
          </p:cNvPr>
          <p:cNvPicPr preferRelativeResize="0"/>
          <p:nvPr/>
        </p:nvPicPr>
        <p:blipFill rotWithShape="1">
          <a:blip r:embed="rId8"/>
          <a:srcRect t="25964" b="17786"/>
          <a:stretch/>
        </p:blipFill>
        <p:spPr>
          <a:xfrm>
            <a:off x="5058061" y="3304606"/>
            <a:ext cx="1410600" cy="1410600"/>
          </a:xfrm>
          <a:prstGeom prst="ellipse">
            <a:avLst/>
          </a:prstGeom>
          <a:noFill/>
          <a:ln>
            <a:noFill/>
          </a:ln>
        </p:spPr>
      </p:pic>
      <p:sp>
        <p:nvSpPr>
          <p:cNvPr id="14" name="Google Shape;677;p44">
            <a:extLst>
              <a:ext uri="{FF2B5EF4-FFF2-40B4-BE49-F238E27FC236}">
                <a16:creationId xmlns:a16="http://schemas.microsoft.com/office/drawing/2014/main" xmlns="" id="{79A75D46-FC32-0444-8045-CEAFEB8C965B}"/>
              </a:ext>
            </a:extLst>
          </p:cNvPr>
          <p:cNvSpPr txBox="1"/>
          <p:nvPr/>
        </p:nvSpPr>
        <p:spPr>
          <a:xfrm>
            <a:off x="3248246" y="4816115"/>
            <a:ext cx="1410600" cy="695400"/>
          </a:xfrm>
          <a:prstGeom prst="rect">
            <a:avLst/>
          </a:prstGeom>
          <a:noFill/>
          <a:ln>
            <a:noFill/>
          </a:ln>
        </p:spPr>
        <p:txBody>
          <a:bodyPr spcFirstLastPara="1" wrap="square" lIns="0" tIns="0" rIns="0" bIns="0" anchor="t" anchorCtr="0">
            <a:noAutofit/>
          </a:bodyPr>
          <a:lstStyle/>
          <a:p>
            <a:pPr lvl="0" algn="ctr"/>
            <a:r>
              <a:rPr lang="en-US" sz="1200" dirty="0">
                <a:solidFill>
                  <a:schemeClr val="dk1"/>
                </a:solidFill>
                <a:latin typeface="Inria Sans"/>
              </a:rPr>
              <a:t>Pranay Shah</a:t>
            </a:r>
          </a:p>
          <a:p>
            <a:pPr lvl="0" algn="ctr"/>
            <a:r>
              <a:rPr lang="en" dirty="0">
                <a:latin typeface="Inria Sans"/>
                <a:ea typeface="Inria Sans"/>
                <a:cs typeface="Inria Sans"/>
                <a:sym typeface="Inria Sans"/>
              </a:rPr>
              <a:t/>
            </a:r>
            <a:br>
              <a:rPr lang="en" dirty="0">
                <a:latin typeface="Inria Sans"/>
                <a:ea typeface="Inria Sans"/>
                <a:cs typeface="Inria Sans"/>
                <a:sym typeface="Inria Sans"/>
              </a:rPr>
            </a:br>
            <a:endParaRPr dirty="0">
              <a:latin typeface="Inria Sans"/>
              <a:ea typeface="Inria Sans"/>
              <a:cs typeface="Inria Sans"/>
              <a:sym typeface="Inria Sans"/>
            </a:endParaRPr>
          </a:p>
        </p:txBody>
      </p:sp>
      <p:sp>
        <p:nvSpPr>
          <p:cNvPr id="15" name="Google Shape;677;p44">
            <a:extLst>
              <a:ext uri="{FF2B5EF4-FFF2-40B4-BE49-F238E27FC236}">
                <a16:creationId xmlns:a16="http://schemas.microsoft.com/office/drawing/2014/main" xmlns="" id="{8E0D6C19-0BF2-314D-851A-DD23D8309E20}"/>
              </a:ext>
            </a:extLst>
          </p:cNvPr>
          <p:cNvSpPr txBox="1"/>
          <p:nvPr/>
        </p:nvSpPr>
        <p:spPr>
          <a:xfrm>
            <a:off x="1388167" y="2956906"/>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dirty="0">
                <a:solidFill>
                  <a:schemeClr val="dk1"/>
                </a:solidFill>
                <a:latin typeface="Inria Sans"/>
                <a:ea typeface="Inria Sans"/>
                <a:cs typeface="Inria Sans"/>
                <a:sym typeface="Inria Sans"/>
              </a:rPr>
              <a:t>Kruti Brahmbhatt</a:t>
            </a:r>
            <a:r>
              <a:rPr lang="en" dirty="0">
                <a:latin typeface="Inria Sans"/>
                <a:ea typeface="Inria Sans"/>
                <a:cs typeface="Inria Sans"/>
                <a:sym typeface="Inria Sans"/>
              </a:rPr>
              <a:t/>
            </a:r>
            <a:br>
              <a:rPr lang="en" dirty="0">
                <a:latin typeface="Inria Sans"/>
                <a:ea typeface="Inria Sans"/>
                <a:cs typeface="Inria Sans"/>
                <a:sym typeface="Inria Sans"/>
              </a:rPr>
            </a:br>
            <a:endParaRPr dirty="0">
              <a:latin typeface="Inria Sans"/>
              <a:ea typeface="Inria Sans"/>
              <a:cs typeface="Inria Sans"/>
              <a:sym typeface="Inri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Company – Walmart</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a:t>
            </a:fld>
            <a:endParaRPr/>
          </a:p>
        </p:txBody>
      </p:sp>
      <p:grpSp>
        <p:nvGrpSpPr>
          <p:cNvPr id="4" name="Group 3">
            <a:extLst>
              <a:ext uri="{FF2B5EF4-FFF2-40B4-BE49-F238E27FC236}">
                <a16:creationId xmlns:a16="http://schemas.microsoft.com/office/drawing/2014/main" xmlns="" id="{5E4DE7B2-090C-6C47-87A9-81508ACC1CBB}"/>
              </a:ext>
            </a:extLst>
          </p:cNvPr>
          <p:cNvGrpSpPr/>
          <p:nvPr/>
        </p:nvGrpSpPr>
        <p:grpSpPr>
          <a:xfrm>
            <a:off x="1030303" y="1616150"/>
            <a:ext cx="7365298" cy="2821750"/>
            <a:chOff x="1445367" y="1908561"/>
            <a:chExt cx="6313336" cy="2433645"/>
          </a:xfrm>
        </p:grpSpPr>
        <p:sp>
          <p:nvSpPr>
            <p:cNvPr id="7" name="Rectangle 6">
              <a:extLst>
                <a:ext uri="{FF2B5EF4-FFF2-40B4-BE49-F238E27FC236}">
                  <a16:creationId xmlns:a16="http://schemas.microsoft.com/office/drawing/2014/main" xmlns="" id="{BEC42C42-FB31-354D-9A4A-654304C59453}"/>
                </a:ext>
              </a:extLst>
            </p:cNvPr>
            <p:cNvSpPr/>
            <p:nvPr/>
          </p:nvSpPr>
          <p:spPr>
            <a:xfrm>
              <a:off x="1445367" y="2157561"/>
              <a:ext cx="6313336" cy="19356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xmlns="" id="{52FA16C4-0A1B-2949-8F06-03F4270B248E}"/>
                </a:ext>
              </a:extLst>
            </p:cNvPr>
            <p:cNvPicPr>
              <a:picLocks noChangeAspect="1"/>
            </p:cNvPicPr>
            <p:nvPr/>
          </p:nvPicPr>
          <p:blipFill>
            <a:blip r:embed="rId3"/>
            <a:stretch>
              <a:fillRect/>
            </a:stretch>
          </p:blipFill>
          <p:spPr>
            <a:xfrm>
              <a:off x="1445367" y="1908561"/>
              <a:ext cx="6253266" cy="2433645"/>
            </a:xfrm>
            <a:prstGeom prst="rect">
              <a:avLst/>
            </a:prstGeom>
          </p:spPr>
        </p:pic>
      </p:grpSp>
    </p:spTree>
    <p:extLst>
      <p:ext uri="{BB962C8B-B14F-4D97-AF65-F5344CB8AC3E}">
        <p14:creationId xmlns:p14="http://schemas.microsoft.com/office/powerpoint/2010/main" xmlns="" val="154759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About Walmart</a:t>
            </a:r>
            <a:endParaRPr/>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lvl="0"/>
            <a:r>
              <a:rPr lang="en-US" sz="1800" dirty="0"/>
              <a:t>Wal-Mart was founded by Sam Walton in Rogers, Arkansas, in 1962</a:t>
            </a:r>
          </a:p>
          <a:p>
            <a:pPr lvl="0"/>
            <a:endParaRPr lang="en-US" sz="1800" dirty="0"/>
          </a:p>
          <a:p>
            <a:pPr lvl="0"/>
            <a:r>
              <a:rPr lang="en-US" sz="1800" dirty="0"/>
              <a:t>Walmart is the top ranked Fortune 500 company</a:t>
            </a:r>
          </a:p>
          <a:p>
            <a:pPr marL="114300" lvl="0" indent="0">
              <a:buNone/>
            </a:pPr>
            <a:endParaRPr lang="en-US" sz="1800" dirty="0"/>
          </a:p>
          <a:p>
            <a:pPr lvl="0"/>
            <a:r>
              <a:rPr lang="en-US" sz="1800" dirty="0"/>
              <a:t>They aspire to become a regenerative company – helping to renew people and planet through their business</a:t>
            </a:r>
          </a:p>
          <a:p>
            <a:pPr marL="114300" lvl="0" indent="0">
              <a:buNone/>
            </a:pPr>
            <a:endParaRPr lang="en-US" sz="1800" dirty="0"/>
          </a:p>
          <a:p>
            <a:r>
              <a:rPr lang="en-US" sz="1800" dirty="0"/>
              <a:t>Every Day Low Price is the cornerstone of Walmart’s strategy their commitment to this is embedded in every action they take</a:t>
            </a:r>
          </a:p>
          <a:p>
            <a:endParaRPr lang="en-US" sz="1800" dirty="0"/>
          </a:p>
          <a:p>
            <a:endParaRPr lang="en-US" sz="1800" dirty="0"/>
          </a:p>
          <a:p>
            <a:pPr lvl="0"/>
            <a:endParaRPr lang="en-US" sz="1800" dirty="0"/>
          </a:p>
          <a:p>
            <a:pPr lvl="0"/>
            <a:endParaRPr lang="en-US" sz="1800" dirty="0"/>
          </a:p>
          <a:p>
            <a:pPr lvl="0"/>
            <a:endParaRPr lang="en-US" dirty="0"/>
          </a:p>
          <a:p>
            <a:pPr lvl="0"/>
            <a:endParaRPr lang="en-US" dirty="0"/>
          </a:p>
          <a:p>
            <a:pPr lvl="0"/>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About Walmart</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a:t>
            </a:fld>
            <a:endParaRPr/>
          </a:p>
        </p:txBody>
      </p:sp>
      <p:sp>
        <p:nvSpPr>
          <p:cNvPr id="7" name="Google Shape;221;p14">
            <a:extLst>
              <a:ext uri="{FF2B5EF4-FFF2-40B4-BE49-F238E27FC236}">
                <a16:creationId xmlns:a16="http://schemas.microsoft.com/office/drawing/2014/main" xmlns="" id="{DBEBA69D-D13D-8A49-8250-52133D44F4C9}"/>
              </a:ext>
            </a:extLst>
          </p:cNvPr>
          <p:cNvSpPr txBox="1">
            <a:spLocks/>
          </p:cNvSpPr>
          <p:nvPr/>
        </p:nvSpPr>
        <p:spPr>
          <a:xfrm>
            <a:off x="1207850" y="1379851"/>
            <a:ext cx="3531202" cy="2109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spcBef>
                <a:spcPts val="600"/>
              </a:spcBef>
              <a:buClr>
                <a:schemeClr val="dk1"/>
              </a:buClr>
              <a:buSzPts val="1100"/>
              <a:buFont typeface="Inria Sans"/>
              <a:buNone/>
            </a:pPr>
            <a:r>
              <a:rPr lang="en-US" sz="2800" dirty="0">
                <a:solidFill>
                  <a:schemeClr val="accent5"/>
                </a:solidFill>
              </a:rPr>
              <a:t>Mission</a:t>
            </a:r>
          </a:p>
          <a:p>
            <a:pPr marL="0" indent="0">
              <a:spcBef>
                <a:spcPts val="600"/>
              </a:spcBef>
              <a:buClr>
                <a:schemeClr val="dk1"/>
              </a:buClr>
              <a:buSzPts val="1100"/>
              <a:buFont typeface="Inria Sans"/>
              <a:buNone/>
            </a:pPr>
            <a:r>
              <a:rPr lang="en-US" sz="1800" dirty="0"/>
              <a:t>Helping people around the world save money and live better – anytime and anywhere – in retail stores and through eCommerce</a:t>
            </a:r>
          </a:p>
          <a:p>
            <a:pPr marL="0" indent="0">
              <a:spcBef>
                <a:spcPts val="600"/>
              </a:spcBef>
              <a:buClr>
                <a:schemeClr val="dk1"/>
              </a:buClr>
              <a:buSzPts val="1100"/>
              <a:buFont typeface="Inria Sans"/>
              <a:buNone/>
            </a:pPr>
            <a:endParaRPr lang="en-US" sz="1800" dirty="0"/>
          </a:p>
          <a:p>
            <a:pPr marL="0" indent="0">
              <a:spcBef>
                <a:spcPts val="600"/>
              </a:spcBef>
              <a:buClr>
                <a:schemeClr val="dk1"/>
              </a:buClr>
              <a:buSzPts val="1100"/>
              <a:buFont typeface="Inria Sans"/>
              <a:buNone/>
            </a:pPr>
            <a:endParaRPr lang="en-US" b="1" dirty="0">
              <a:solidFill>
                <a:schemeClr val="accent5"/>
              </a:solidFill>
            </a:endParaRPr>
          </a:p>
        </p:txBody>
      </p:sp>
      <p:sp>
        <p:nvSpPr>
          <p:cNvPr id="8" name="Google Shape;221;p14">
            <a:extLst>
              <a:ext uri="{FF2B5EF4-FFF2-40B4-BE49-F238E27FC236}">
                <a16:creationId xmlns:a16="http://schemas.microsoft.com/office/drawing/2014/main" xmlns="" id="{0064140A-0261-9B48-A42D-857F41A6CFE4}"/>
              </a:ext>
            </a:extLst>
          </p:cNvPr>
          <p:cNvSpPr txBox="1">
            <a:spLocks/>
          </p:cNvSpPr>
          <p:nvPr/>
        </p:nvSpPr>
        <p:spPr>
          <a:xfrm>
            <a:off x="4870510" y="1379851"/>
            <a:ext cx="3531202" cy="2109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spcBef>
                <a:spcPts val="600"/>
              </a:spcBef>
              <a:buClr>
                <a:schemeClr val="dk1"/>
              </a:buClr>
              <a:buSzPts val="1100"/>
              <a:buNone/>
            </a:pPr>
            <a:r>
              <a:rPr lang="en-US" sz="2800" dirty="0">
                <a:solidFill>
                  <a:schemeClr val="accent5"/>
                </a:solidFill>
              </a:rPr>
              <a:t>Objective</a:t>
            </a:r>
          </a:p>
          <a:p>
            <a:pPr marL="0" indent="0">
              <a:spcBef>
                <a:spcPts val="600"/>
              </a:spcBef>
              <a:buClr>
                <a:schemeClr val="dk1"/>
              </a:buClr>
              <a:buSzPts val="1100"/>
              <a:buNone/>
            </a:pPr>
            <a:r>
              <a:rPr lang="en-US" sz="1800" dirty="0"/>
              <a:t>Walmart aims to provide safe, affordable food and other products to people around the world</a:t>
            </a:r>
            <a:endParaRPr lang="en-US" sz="1800" b="1" dirty="0"/>
          </a:p>
        </p:txBody>
      </p:sp>
      <p:sp>
        <p:nvSpPr>
          <p:cNvPr id="2" name="TextBox 1">
            <a:extLst>
              <a:ext uri="{FF2B5EF4-FFF2-40B4-BE49-F238E27FC236}">
                <a16:creationId xmlns:a16="http://schemas.microsoft.com/office/drawing/2014/main" xmlns="" id="{425D4D9A-0EAB-9B45-AD92-63A7FF8438DD}"/>
              </a:ext>
            </a:extLst>
          </p:cNvPr>
          <p:cNvSpPr txBox="1"/>
          <p:nvPr/>
        </p:nvSpPr>
        <p:spPr>
          <a:xfrm>
            <a:off x="3100557" y="3329508"/>
            <a:ext cx="3539905" cy="1154162"/>
          </a:xfrm>
          <a:prstGeom prst="rect">
            <a:avLst/>
          </a:prstGeom>
          <a:noFill/>
        </p:spPr>
        <p:txBody>
          <a:bodyPr wrap="square" rtlCol="0">
            <a:spAutoFit/>
          </a:bodyPr>
          <a:lstStyle/>
          <a:p>
            <a:pPr marL="0" indent="0">
              <a:spcBef>
                <a:spcPts val="600"/>
              </a:spcBef>
              <a:buClr>
                <a:schemeClr val="dk1"/>
              </a:buClr>
              <a:buSzPts val="1100"/>
              <a:buFont typeface="Inria Sans"/>
              <a:buNone/>
            </a:pPr>
            <a:r>
              <a:rPr lang="en-US" sz="2800" dirty="0">
                <a:solidFill>
                  <a:schemeClr val="accent5"/>
                </a:solidFill>
              </a:rPr>
              <a:t>Vision</a:t>
            </a:r>
          </a:p>
          <a:p>
            <a:pPr marL="0" indent="0">
              <a:spcBef>
                <a:spcPts val="600"/>
              </a:spcBef>
              <a:buClr>
                <a:schemeClr val="dk1"/>
              </a:buClr>
              <a:buSzPts val="1100"/>
              <a:buFont typeface="Inria Sans"/>
              <a:buNone/>
            </a:pPr>
            <a:r>
              <a:rPr lang="en-US" sz="1800" dirty="0">
                <a:solidFill>
                  <a:schemeClr val="tx1"/>
                </a:solidFill>
              </a:rPr>
              <a:t>Make every day easier for busy families</a:t>
            </a:r>
            <a:endParaRPr lang="en-US" sz="1800" b="1" dirty="0">
              <a:solidFill>
                <a:schemeClr val="tx1"/>
              </a:solidFill>
            </a:endParaRPr>
          </a:p>
        </p:txBody>
      </p:sp>
    </p:spTree>
    <p:extLst>
      <p:ext uri="{BB962C8B-B14F-4D97-AF65-F5344CB8AC3E}">
        <p14:creationId xmlns:p14="http://schemas.microsoft.com/office/powerpoint/2010/main" xmlns="" val="151230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Business Objectives</a:t>
            </a:r>
            <a:endParaRPr sz="3000"/>
          </a:p>
        </p:txBody>
      </p:sp>
      <p:sp>
        <p:nvSpPr>
          <p:cNvPr id="299" name="Google Shape;299;p2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a:t>
            </a:fld>
            <a:endParaRPr/>
          </a:p>
        </p:txBody>
      </p:sp>
      <p:grpSp>
        <p:nvGrpSpPr>
          <p:cNvPr id="26" name="Google Shape;1259;p48">
            <a:extLst>
              <a:ext uri="{FF2B5EF4-FFF2-40B4-BE49-F238E27FC236}">
                <a16:creationId xmlns:a16="http://schemas.microsoft.com/office/drawing/2014/main" xmlns="" id="{17E2E353-F9B7-6A4A-9A56-03B129487EC8}"/>
              </a:ext>
            </a:extLst>
          </p:cNvPr>
          <p:cNvGrpSpPr/>
          <p:nvPr/>
        </p:nvGrpSpPr>
        <p:grpSpPr>
          <a:xfrm>
            <a:off x="2786449" y="1609612"/>
            <a:ext cx="3060458" cy="3009914"/>
            <a:chOff x="5732756" y="2682276"/>
            <a:chExt cx="719905" cy="719856"/>
          </a:xfrm>
        </p:grpSpPr>
        <p:sp>
          <p:nvSpPr>
            <p:cNvPr id="27" name="Google Shape;1260;p48">
              <a:extLst>
                <a:ext uri="{FF2B5EF4-FFF2-40B4-BE49-F238E27FC236}">
                  <a16:creationId xmlns:a16="http://schemas.microsoft.com/office/drawing/2014/main" xmlns="" id="{EB1145D4-7409-DD42-840B-BF055FFEC6E0}"/>
                </a:ext>
              </a:extLst>
            </p:cNvPr>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6">
                <a:lumMod val="9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261;p48">
              <a:extLst>
                <a:ext uri="{FF2B5EF4-FFF2-40B4-BE49-F238E27FC236}">
                  <a16:creationId xmlns:a16="http://schemas.microsoft.com/office/drawing/2014/main" xmlns="" id="{A3B22F74-D429-624F-892A-3FC252BE88E3}"/>
                </a:ext>
              </a:extLst>
            </p:cNvPr>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262;p48">
              <a:extLst>
                <a:ext uri="{FF2B5EF4-FFF2-40B4-BE49-F238E27FC236}">
                  <a16:creationId xmlns:a16="http://schemas.microsoft.com/office/drawing/2014/main" xmlns="" id="{0400AC4A-FD46-5543-93A0-BF8D19A0DD2A}"/>
                </a:ext>
              </a:extLst>
            </p:cNvPr>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33" name="Google Shape;320;p23">
            <a:extLst>
              <a:ext uri="{FF2B5EF4-FFF2-40B4-BE49-F238E27FC236}">
                <a16:creationId xmlns:a16="http://schemas.microsoft.com/office/drawing/2014/main" xmlns="" id="{99B3A353-A4CC-A64C-B624-EEE299C5C82B}"/>
              </a:ext>
            </a:extLst>
          </p:cNvPr>
          <p:cNvSpPr txBox="1"/>
          <p:nvPr/>
        </p:nvSpPr>
        <p:spPr>
          <a:xfrm rot="17686092">
            <a:off x="2708614" y="2279960"/>
            <a:ext cx="1465120" cy="68661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Inria Sans"/>
                <a:ea typeface="Inria Sans"/>
                <a:cs typeface="Inria Sans"/>
                <a:sym typeface="Inria Sans"/>
              </a:rPr>
              <a:t>Building loyalty within customers</a:t>
            </a:r>
            <a:endParaRPr b="1">
              <a:solidFill>
                <a:schemeClr val="dk1"/>
              </a:solidFill>
              <a:latin typeface="Inria Sans"/>
              <a:ea typeface="Inria Sans"/>
              <a:cs typeface="Inria Sans"/>
              <a:sym typeface="Inria Sans"/>
            </a:endParaRPr>
          </a:p>
        </p:txBody>
      </p:sp>
      <p:sp>
        <p:nvSpPr>
          <p:cNvPr id="35" name="Google Shape;316;p23">
            <a:extLst>
              <a:ext uri="{FF2B5EF4-FFF2-40B4-BE49-F238E27FC236}">
                <a16:creationId xmlns:a16="http://schemas.microsoft.com/office/drawing/2014/main" xmlns="" id="{F4F0D158-2414-524C-85E2-CFC51500E1B7}"/>
              </a:ext>
            </a:extLst>
          </p:cNvPr>
          <p:cNvSpPr txBox="1"/>
          <p:nvPr/>
        </p:nvSpPr>
        <p:spPr>
          <a:xfrm>
            <a:off x="3304181" y="3830742"/>
            <a:ext cx="2037555" cy="63493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dirty="0">
                <a:solidFill>
                  <a:schemeClr val="dk1"/>
                </a:solidFill>
                <a:latin typeface="Inria Sans"/>
                <a:ea typeface="Inria Sans"/>
                <a:cs typeface="Inria Sans"/>
                <a:sym typeface="Inria Sans"/>
              </a:rPr>
              <a:t>Optimize website for top customer experience</a:t>
            </a:r>
            <a:endParaRPr b="1" dirty="0">
              <a:solidFill>
                <a:schemeClr val="dk1"/>
              </a:solidFill>
              <a:latin typeface="Inria Sans"/>
              <a:ea typeface="Inria Sans"/>
              <a:cs typeface="Inria Sans"/>
              <a:sym typeface="Inria Sans"/>
            </a:endParaRPr>
          </a:p>
        </p:txBody>
      </p:sp>
      <p:sp>
        <p:nvSpPr>
          <p:cNvPr id="36" name="Google Shape;316;p23">
            <a:extLst>
              <a:ext uri="{FF2B5EF4-FFF2-40B4-BE49-F238E27FC236}">
                <a16:creationId xmlns:a16="http://schemas.microsoft.com/office/drawing/2014/main" xmlns="" id="{2F76A274-8535-6D46-B643-AC665FE3B6C9}"/>
              </a:ext>
            </a:extLst>
          </p:cNvPr>
          <p:cNvSpPr txBox="1"/>
          <p:nvPr/>
        </p:nvSpPr>
        <p:spPr>
          <a:xfrm rot="4091943">
            <a:off x="4224127" y="2380098"/>
            <a:ext cx="1927604" cy="680156"/>
          </a:xfrm>
          <a:prstGeom prst="rect">
            <a:avLst/>
          </a:prstGeom>
          <a:noFill/>
          <a:ln>
            <a:noFill/>
          </a:ln>
        </p:spPr>
        <p:txBody>
          <a:bodyPr spcFirstLastPara="1" wrap="square" lIns="91440" tIns="91425" rIns="91425" bIns="91425" anchor="t" anchorCtr="0">
            <a:spAutoFit/>
          </a:bodyPr>
          <a:lstStyle/>
          <a:p>
            <a:pPr marL="0" lvl="0" indent="0" algn="ctr" rtl="0">
              <a:lnSpc>
                <a:spcPct val="115000"/>
              </a:lnSpc>
              <a:spcBef>
                <a:spcPts val="0"/>
              </a:spcBef>
              <a:spcAft>
                <a:spcPts val="0"/>
              </a:spcAft>
              <a:buNone/>
            </a:pPr>
            <a:r>
              <a:rPr lang="en" b="1" dirty="0">
                <a:solidFill>
                  <a:schemeClr val="dk1"/>
                </a:solidFill>
                <a:latin typeface="Inria Sans"/>
                <a:ea typeface="Inria Sans"/>
                <a:cs typeface="Inria Sans"/>
                <a:sym typeface="Inria Sans"/>
              </a:rPr>
              <a:t>Increase revenue from visitor conver</a:t>
            </a:r>
            <a:r>
              <a:rPr lang="en-US" b="1" dirty="0">
                <a:solidFill>
                  <a:schemeClr val="dk1"/>
                </a:solidFill>
                <a:latin typeface="Inria Sans"/>
                <a:ea typeface="Inria Sans"/>
                <a:cs typeface="Inria Sans"/>
                <a:sym typeface="Inria Sans"/>
              </a:rPr>
              <a:t>si</a:t>
            </a:r>
            <a:r>
              <a:rPr lang="en" b="1" dirty="0">
                <a:solidFill>
                  <a:schemeClr val="dk1"/>
                </a:solidFill>
                <a:latin typeface="Inria Sans"/>
                <a:ea typeface="Inria Sans"/>
                <a:cs typeface="Inria Sans"/>
                <a:sym typeface="Inria Sans"/>
              </a:rPr>
              <a:t>ons</a:t>
            </a:r>
            <a:endParaRPr b="1" dirty="0">
              <a:solidFill>
                <a:schemeClr val="dk1"/>
              </a:solidFill>
              <a:latin typeface="Inria Sans"/>
              <a:ea typeface="Inria Sans"/>
              <a:cs typeface="Inria Sans"/>
              <a:sym typeface="Inri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Key </a:t>
            </a:r>
            <a:r>
              <a:rPr lang="en-US"/>
              <a:t>Performance Indicator </a:t>
            </a:r>
            <a:endParaRPr/>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7</a:t>
            </a:fld>
            <a:endParaRPr/>
          </a:p>
        </p:txBody>
      </p:sp>
      <p:grpSp>
        <p:nvGrpSpPr>
          <p:cNvPr id="13" name="Group 12">
            <a:extLst>
              <a:ext uri="{FF2B5EF4-FFF2-40B4-BE49-F238E27FC236}">
                <a16:creationId xmlns:a16="http://schemas.microsoft.com/office/drawing/2014/main" xmlns="" id="{0AA20B6A-A010-3F47-A0BB-266BCB8F5D8A}"/>
              </a:ext>
            </a:extLst>
          </p:cNvPr>
          <p:cNvGrpSpPr/>
          <p:nvPr/>
        </p:nvGrpSpPr>
        <p:grpSpPr>
          <a:xfrm>
            <a:off x="2516698" y="1541912"/>
            <a:ext cx="3590488" cy="3171037"/>
            <a:chOff x="2611798" y="1590931"/>
            <a:chExt cx="3361164" cy="2910979"/>
          </a:xfrm>
        </p:grpSpPr>
        <p:grpSp>
          <p:nvGrpSpPr>
            <p:cNvPr id="7" name="Google Shape;1430;p48">
              <a:extLst>
                <a:ext uri="{FF2B5EF4-FFF2-40B4-BE49-F238E27FC236}">
                  <a16:creationId xmlns:a16="http://schemas.microsoft.com/office/drawing/2014/main" xmlns="" id="{3B8798FF-30D8-0F48-A3E4-1583ED946C09}"/>
                </a:ext>
              </a:extLst>
            </p:cNvPr>
            <p:cNvGrpSpPr/>
            <p:nvPr/>
          </p:nvGrpSpPr>
          <p:grpSpPr>
            <a:xfrm>
              <a:off x="2611798" y="1590931"/>
              <a:ext cx="3361164" cy="2910979"/>
              <a:chOff x="4852681" y="4457861"/>
              <a:chExt cx="719788" cy="652561"/>
            </a:xfrm>
          </p:grpSpPr>
          <p:sp>
            <p:nvSpPr>
              <p:cNvPr id="8" name="Google Shape;1431;p48">
                <a:extLst>
                  <a:ext uri="{FF2B5EF4-FFF2-40B4-BE49-F238E27FC236}">
                    <a16:creationId xmlns:a16="http://schemas.microsoft.com/office/drawing/2014/main" xmlns="" id="{7F3FE189-5A24-2348-88F0-7D81E73D069A}"/>
                  </a:ext>
                </a:extLst>
              </p:cNvPr>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9" name="Google Shape;1432;p48">
                <a:extLst>
                  <a:ext uri="{FF2B5EF4-FFF2-40B4-BE49-F238E27FC236}">
                    <a16:creationId xmlns:a16="http://schemas.microsoft.com/office/drawing/2014/main" xmlns="" id="{2F1ED1C4-2893-8049-A8FF-8DC4B35D5E42}"/>
                  </a:ext>
                </a:extLst>
              </p:cNvPr>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0" name="Google Shape;1433;p48">
                <a:extLst>
                  <a:ext uri="{FF2B5EF4-FFF2-40B4-BE49-F238E27FC236}">
                    <a16:creationId xmlns:a16="http://schemas.microsoft.com/office/drawing/2014/main" xmlns="" id="{222B172E-4499-294C-8035-9E4491201806}"/>
                  </a:ext>
                </a:extLst>
              </p:cNvPr>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2">
                  <a:lumMod val="60000"/>
                  <a:lumOff val="4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sp>
          <p:nvSpPr>
            <p:cNvPr id="12" name="TextBox 11">
              <a:extLst>
                <a:ext uri="{FF2B5EF4-FFF2-40B4-BE49-F238E27FC236}">
                  <a16:creationId xmlns:a16="http://schemas.microsoft.com/office/drawing/2014/main" xmlns="" id="{9B80374C-1FDE-3C42-BA2E-B08C19956B65}"/>
                </a:ext>
              </a:extLst>
            </p:cNvPr>
            <p:cNvSpPr txBox="1"/>
            <p:nvPr/>
          </p:nvSpPr>
          <p:spPr>
            <a:xfrm>
              <a:off x="3491231" y="2130777"/>
              <a:ext cx="1602297" cy="819353"/>
            </a:xfrm>
            <a:prstGeom prst="rect">
              <a:avLst/>
            </a:prstGeom>
            <a:noFill/>
          </p:spPr>
          <p:txBody>
            <a:bodyPr wrap="square" rtlCol="0">
              <a:spAutoFit/>
            </a:bodyPr>
            <a:lstStyle/>
            <a:p>
              <a:pPr algn="ctr"/>
              <a:r>
                <a:rPr lang="en-US" sz="1600" b="1" dirty="0">
                  <a:solidFill>
                    <a:schemeClr val="tx1"/>
                  </a:solidFill>
                </a:rPr>
                <a:t>Conversion </a:t>
              </a:r>
            </a:p>
            <a:p>
              <a:pPr algn="ctr"/>
              <a:r>
                <a:rPr lang="en-US" sz="1600" b="1" dirty="0">
                  <a:solidFill>
                    <a:schemeClr val="tx1"/>
                  </a:solidFill>
                </a:rPr>
                <a:t>Rate</a:t>
              </a:r>
            </a:p>
            <a:p>
              <a:endParaRPr lang="en-US" sz="2000" dirty="0">
                <a:solidFill>
                  <a:schemeClr val="tx1"/>
                </a:solidFill>
              </a:endParaRPr>
            </a:p>
          </p:txBody>
        </p:sp>
        <p:sp>
          <p:nvSpPr>
            <p:cNvPr id="18" name="TextBox 17">
              <a:extLst>
                <a:ext uri="{FF2B5EF4-FFF2-40B4-BE49-F238E27FC236}">
                  <a16:creationId xmlns:a16="http://schemas.microsoft.com/office/drawing/2014/main" xmlns="" id="{3C88A9A9-3F39-0D4D-B9CF-B6FF9EC1735E}"/>
                </a:ext>
              </a:extLst>
            </p:cNvPr>
            <p:cNvSpPr txBox="1"/>
            <p:nvPr/>
          </p:nvSpPr>
          <p:spPr>
            <a:xfrm>
              <a:off x="2737096" y="3380784"/>
              <a:ext cx="1602297" cy="819353"/>
            </a:xfrm>
            <a:prstGeom prst="rect">
              <a:avLst/>
            </a:prstGeom>
            <a:noFill/>
          </p:spPr>
          <p:txBody>
            <a:bodyPr wrap="square" rtlCol="0">
              <a:spAutoFit/>
            </a:bodyPr>
            <a:lstStyle/>
            <a:p>
              <a:pPr algn="ctr"/>
              <a:r>
                <a:rPr lang="en-US" sz="1600" b="1" dirty="0">
                  <a:solidFill>
                    <a:schemeClr val="tx1"/>
                  </a:solidFill>
                </a:rPr>
                <a:t>Bounce</a:t>
              </a:r>
            </a:p>
            <a:p>
              <a:pPr algn="ctr"/>
              <a:r>
                <a:rPr lang="en-US" sz="1600" b="1" dirty="0">
                  <a:solidFill>
                    <a:schemeClr val="tx1"/>
                  </a:solidFill>
                </a:rPr>
                <a:t> Rate</a:t>
              </a:r>
            </a:p>
            <a:p>
              <a:endParaRPr lang="en-US" sz="2000" dirty="0">
                <a:solidFill>
                  <a:schemeClr val="tx1"/>
                </a:solidFill>
              </a:endParaRPr>
            </a:p>
          </p:txBody>
        </p:sp>
        <p:sp>
          <p:nvSpPr>
            <p:cNvPr id="19" name="TextBox 18">
              <a:extLst>
                <a:ext uri="{FF2B5EF4-FFF2-40B4-BE49-F238E27FC236}">
                  <a16:creationId xmlns:a16="http://schemas.microsoft.com/office/drawing/2014/main" xmlns="" id="{8F801826-81EE-C14E-93FD-DE709A21AAEE}"/>
                </a:ext>
              </a:extLst>
            </p:cNvPr>
            <p:cNvSpPr txBox="1"/>
            <p:nvPr/>
          </p:nvSpPr>
          <p:spPr>
            <a:xfrm>
              <a:off x="4308121" y="3430474"/>
              <a:ext cx="1602297" cy="338923"/>
            </a:xfrm>
            <a:prstGeom prst="rect">
              <a:avLst/>
            </a:prstGeom>
            <a:noFill/>
          </p:spPr>
          <p:txBody>
            <a:bodyPr wrap="square" rtlCol="0">
              <a:spAutoFit/>
            </a:bodyPr>
            <a:lstStyle/>
            <a:p>
              <a:pPr algn="ctr"/>
              <a:r>
                <a:rPr lang="en-US" sz="1800" b="1" dirty="0">
                  <a:solidFill>
                    <a:schemeClr val="tx1"/>
                  </a:solidFill>
                </a:rPr>
                <a:t>Revenue</a:t>
              </a:r>
              <a:endParaRPr lang="en-US" sz="1800" dirty="0">
                <a:solidFill>
                  <a:schemeClr val="tx1"/>
                </a:solidFill>
              </a:endParaRPr>
            </a:p>
          </p:txBody>
        </p:sp>
      </p:grpSp>
    </p:spTree>
    <p:extLst>
      <p:ext uri="{BB962C8B-B14F-4D97-AF65-F5344CB8AC3E}">
        <p14:creationId xmlns:p14="http://schemas.microsoft.com/office/powerpoint/2010/main" xmlns="" val="363643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Bounce Rate</a:t>
            </a:r>
            <a:endParaRPr/>
          </a:p>
        </p:txBody>
      </p:sp>
      <p:sp>
        <p:nvSpPr>
          <p:cNvPr id="498" name="Google Shape;498;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8</a:t>
            </a:fld>
            <a:endParaRPr/>
          </a:p>
        </p:txBody>
      </p:sp>
      <p:pic>
        <p:nvPicPr>
          <p:cNvPr id="4" name="Picture 3" descr="Chart, line chart&#10;&#10;Description automatically generated">
            <a:extLst>
              <a:ext uri="{FF2B5EF4-FFF2-40B4-BE49-F238E27FC236}">
                <a16:creationId xmlns:a16="http://schemas.microsoft.com/office/drawing/2014/main" xmlns="" id="{284A7C0A-E1D8-974B-91CC-436BC17FD944}"/>
              </a:ext>
            </a:extLst>
          </p:cNvPr>
          <p:cNvPicPr>
            <a:picLocks noChangeAspect="1"/>
          </p:cNvPicPr>
          <p:nvPr/>
        </p:nvPicPr>
        <p:blipFill>
          <a:blip r:embed="rId3"/>
          <a:stretch>
            <a:fillRect/>
          </a:stretch>
        </p:blipFill>
        <p:spPr>
          <a:xfrm>
            <a:off x="1207850" y="2112129"/>
            <a:ext cx="7226749" cy="1394750"/>
          </a:xfrm>
          <a:prstGeom prst="rect">
            <a:avLst/>
          </a:prstGeom>
        </p:spPr>
      </p:pic>
    </p:spTree>
    <p:extLst>
      <p:ext uri="{BB962C8B-B14F-4D97-AF65-F5344CB8AC3E}">
        <p14:creationId xmlns:p14="http://schemas.microsoft.com/office/powerpoint/2010/main" xmlns="" val="4154616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Bounce Rate</a:t>
            </a:r>
            <a:endParaRPr/>
          </a:p>
        </p:txBody>
      </p:sp>
      <p:sp>
        <p:nvSpPr>
          <p:cNvPr id="498" name="Google Shape;498;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9</a:t>
            </a:fld>
            <a:endParaRPr/>
          </a:p>
        </p:txBody>
      </p:sp>
      <p:pic>
        <p:nvPicPr>
          <p:cNvPr id="3" name="Picture 2" descr="Graphical user interface, application&#10;&#10;Description automatically generated">
            <a:extLst>
              <a:ext uri="{FF2B5EF4-FFF2-40B4-BE49-F238E27FC236}">
                <a16:creationId xmlns:a16="http://schemas.microsoft.com/office/drawing/2014/main" xmlns="" id="{00596B93-737E-B54A-B917-21BC38216959}"/>
              </a:ext>
            </a:extLst>
          </p:cNvPr>
          <p:cNvPicPr>
            <a:picLocks noChangeAspect="1"/>
          </p:cNvPicPr>
          <p:nvPr/>
        </p:nvPicPr>
        <p:blipFill>
          <a:blip r:embed="rId3"/>
          <a:stretch>
            <a:fillRect/>
          </a:stretch>
        </p:blipFill>
        <p:spPr>
          <a:xfrm>
            <a:off x="1207850" y="1333881"/>
            <a:ext cx="6194814" cy="3666983"/>
          </a:xfrm>
          <a:prstGeom prst="rect">
            <a:avLst/>
          </a:prstGeom>
        </p:spPr>
      </p:pic>
    </p:spTree>
    <p:extLst>
      <p:ext uri="{BB962C8B-B14F-4D97-AF65-F5344CB8AC3E}">
        <p14:creationId xmlns:p14="http://schemas.microsoft.com/office/powerpoint/2010/main" xmlns="" val="174145863"/>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530</Words>
  <Application>Microsoft Macintosh PowerPoint</Application>
  <PresentationFormat>On-screen Show (16:9)</PresentationFormat>
  <Paragraphs>96</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Gurney template</vt:lpstr>
      <vt:lpstr>MKT 6352 Marketing Web Analytics and Insights </vt:lpstr>
      <vt:lpstr>TEAM PRESENTATION</vt:lpstr>
      <vt:lpstr>Our Company – Walmart</vt:lpstr>
      <vt:lpstr>About Walmart</vt:lpstr>
      <vt:lpstr>About Walmart</vt:lpstr>
      <vt:lpstr>Business Objectives</vt:lpstr>
      <vt:lpstr>Key Performance Indicator </vt:lpstr>
      <vt:lpstr>Bounce Rate</vt:lpstr>
      <vt:lpstr>Bounce Rate</vt:lpstr>
      <vt:lpstr>OUR RECOMENDATIONS</vt:lpstr>
      <vt:lpstr>Revenue</vt:lpstr>
      <vt:lpstr>Revenue</vt:lpstr>
      <vt:lpstr>OUR RECOMENDATIONS</vt:lpstr>
      <vt:lpstr>Conversion Rate</vt:lpstr>
      <vt:lpstr>Conversion Rate</vt:lpstr>
      <vt:lpstr>OUR RECOMENDATIONS</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MKT 6352 Marketing Web Analytics and Insights</dc:title>
  <dc:creator>AMISHA</dc:creator>
  <cp:lastModifiedBy>AMISHA</cp:lastModifiedBy>
  <cp:revision>17</cp:revision>
  <dcterms:modified xsi:type="dcterms:W3CDTF">2023-04-26T21:01:44Z</dcterms:modified>
</cp:coreProperties>
</file>